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0" r:id="rId1"/>
  </p:sldMasterIdLst>
  <p:notesMasterIdLst>
    <p:notesMasterId r:id="rId18"/>
  </p:notesMasterIdLst>
  <p:handoutMasterIdLst>
    <p:handoutMasterId r:id="rId19"/>
  </p:handoutMasterIdLst>
  <p:sldIdLst>
    <p:sldId id="256" r:id="rId2"/>
    <p:sldId id="265" r:id="rId3"/>
    <p:sldId id="268" r:id="rId4"/>
    <p:sldId id="262" r:id="rId5"/>
    <p:sldId id="269" r:id="rId6"/>
    <p:sldId id="270" r:id="rId7"/>
    <p:sldId id="261" r:id="rId8"/>
    <p:sldId id="257" r:id="rId9"/>
    <p:sldId id="263" r:id="rId10"/>
    <p:sldId id="266" r:id="rId11"/>
    <p:sldId id="276" r:id="rId12"/>
    <p:sldId id="271" r:id="rId13"/>
    <p:sldId id="272" r:id="rId14"/>
    <p:sldId id="273" r:id="rId15"/>
    <p:sldId id="274" r:id="rId16"/>
    <p:sldId id="275"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DF7B7DC3-4418-4F2B-96E2-2DD410A6542D}" v="2" dt="2024-10-16T08:48:50.01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91" autoAdjust="0"/>
    <p:restoredTop sz="93678" autoAdjust="0"/>
  </p:normalViewPr>
  <p:slideViewPr>
    <p:cSldViewPr snapToGrid="0">
      <p:cViewPr varScale="1">
        <p:scale>
          <a:sx n="59" d="100"/>
          <a:sy n="59" d="100"/>
        </p:scale>
        <p:origin x="992" y="5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48" d="100"/>
          <a:sy n="48" d="100"/>
        </p:scale>
        <p:origin x="2752" y="3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ilian Berglund" userId="f888ba6d82a152d2" providerId="LiveId" clId="{DF7B7DC3-4418-4F2B-96E2-2DD410A6542D}"/>
    <pc:docChg chg="custSel addSld modSld">
      <pc:chgData name="Lilian Berglund" userId="f888ba6d82a152d2" providerId="LiveId" clId="{DF7B7DC3-4418-4F2B-96E2-2DD410A6542D}" dt="2024-10-16T08:54:46.406" v="97" actId="14100"/>
      <pc:docMkLst>
        <pc:docMk/>
      </pc:docMkLst>
      <pc:sldChg chg="modSp mod">
        <pc:chgData name="Lilian Berglund" userId="f888ba6d82a152d2" providerId="LiveId" clId="{DF7B7DC3-4418-4F2B-96E2-2DD410A6542D}" dt="2024-10-16T08:50:34.868" v="22" actId="6549"/>
        <pc:sldMkLst>
          <pc:docMk/>
          <pc:sldMk cId="1171593025" sldId="266"/>
        </pc:sldMkLst>
        <pc:spChg chg="mod">
          <ac:chgData name="Lilian Berglund" userId="f888ba6d82a152d2" providerId="LiveId" clId="{DF7B7DC3-4418-4F2B-96E2-2DD410A6542D}" dt="2024-10-16T08:50:34.868" v="22" actId="6549"/>
          <ac:spMkLst>
            <pc:docMk/>
            <pc:sldMk cId="1171593025" sldId="266"/>
            <ac:spMk id="2" creationId="{7724762B-F6CD-2729-2247-239598ECB349}"/>
          </ac:spMkLst>
        </pc:spChg>
      </pc:sldChg>
      <pc:sldChg chg="modSp mod">
        <pc:chgData name="Lilian Berglund" userId="f888ba6d82a152d2" providerId="LiveId" clId="{DF7B7DC3-4418-4F2B-96E2-2DD410A6542D}" dt="2024-10-16T08:46:19.840" v="16" actId="255"/>
        <pc:sldMkLst>
          <pc:docMk/>
          <pc:sldMk cId="353500492" sldId="273"/>
        </pc:sldMkLst>
        <pc:spChg chg="mod">
          <ac:chgData name="Lilian Berglund" userId="f888ba6d82a152d2" providerId="LiveId" clId="{DF7B7DC3-4418-4F2B-96E2-2DD410A6542D}" dt="2024-10-16T08:46:19.840" v="16" actId="255"/>
          <ac:spMkLst>
            <pc:docMk/>
            <pc:sldMk cId="353500492" sldId="273"/>
            <ac:spMk id="2" creationId="{3A8EC15C-C5EA-D053-248A-D97164A23F2B}"/>
          </ac:spMkLst>
        </pc:spChg>
      </pc:sldChg>
      <pc:sldChg chg="modSp mod">
        <pc:chgData name="Lilian Berglund" userId="f888ba6d82a152d2" providerId="LiveId" clId="{DF7B7DC3-4418-4F2B-96E2-2DD410A6542D}" dt="2024-10-16T08:54:46.406" v="97" actId="14100"/>
        <pc:sldMkLst>
          <pc:docMk/>
          <pc:sldMk cId="2332019917" sldId="274"/>
        </pc:sldMkLst>
        <pc:spChg chg="mod">
          <ac:chgData name="Lilian Berglund" userId="f888ba6d82a152d2" providerId="LiveId" clId="{DF7B7DC3-4418-4F2B-96E2-2DD410A6542D}" dt="2024-10-16T08:54:46.406" v="97" actId="14100"/>
          <ac:spMkLst>
            <pc:docMk/>
            <pc:sldMk cId="2332019917" sldId="274"/>
            <ac:spMk id="2" creationId="{5C82D886-F087-3D90-4A9A-550E5D7DF3E3}"/>
          </ac:spMkLst>
        </pc:spChg>
      </pc:sldChg>
      <pc:sldChg chg="addSp modSp new mod modClrScheme chgLayout">
        <pc:chgData name="Lilian Berglund" userId="f888ba6d82a152d2" providerId="LiveId" clId="{DF7B7DC3-4418-4F2B-96E2-2DD410A6542D}" dt="2024-10-16T08:52:31.589" v="96" actId="14100"/>
        <pc:sldMkLst>
          <pc:docMk/>
          <pc:sldMk cId="95263283" sldId="276"/>
        </pc:sldMkLst>
        <pc:spChg chg="add mod">
          <ac:chgData name="Lilian Berglund" userId="f888ba6d82a152d2" providerId="LiveId" clId="{DF7B7DC3-4418-4F2B-96E2-2DD410A6542D}" dt="2024-10-16T08:52:31.589" v="96" actId="14100"/>
          <ac:spMkLst>
            <pc:docMk/>
            <pc:sldMk cId="95263283" sldId="276"/>
            <ac:spMk id="3" creationId="{018303BB-095E-69E2-0301-43604A4F9EB0}"/>
          </ac:spMkLst>
        </pc:spChg>
        <pc:spChg chg="add mod ord">
          <ac:chgData name="Lilian Berglund" userId="f888ba6d82a152d2" providerId="LiveId" clId="{DF7B7DC3-4418-4F2B-96E2-2DD410A6542D}" dt="2024-10-16T08:52:10.832" v="94" actId="20577"/>
          <ac:spMkLst>
            <pc:docMk/>
            <pc:sldMk cId="95263283" sldId="276"/>
            <ac:spMk id="4" creationId="{18BA21B4-00C0-FCA7-4D50-E16804C342D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B2674D9A-2967-FDCA-5503-A6D4C1548B68}"/>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40590330-4095-4BAC-C4AA-5B93AACDF08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34021FA-5928-436E-BCD0-5BE6A10CE9E2}" type="datetimeFigureOut">
              <a:rPr lang="sv-SE" smtClean="0"/>
              <a:t>2024-10-16</a:t>
            </a:fld>
            <a:endParaRPr lang="sv-SE"/>
          </a:p>
        </p:txBody>
      </p:sp>
      <p:sp>
        <p:nvSpPr>
          <p:cNvPr id="4" name="Platshållare för sidfot 3">
            <a:extLst>
              <a:ext uri="{FF2B5EF4-FFF2-40B4-BE49-F238E27FC236}">
                <a16:creationId xmlns:a16="http://schemas.microsoft.com/office/drawing/2014/main" id="{3001E515-E7DD-3EED-2EB9-C07023DB3CE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6E2CC74C-DF3D-C023-E064-DE60DA3B3DE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0D55C7AE-8A0D-47A4-804A-99FBA6AB4C4D}" type="slidenum">
              <a:rPr lang="sv-SE" smtClean="0"/>
              <a:t>‹#›</a:t>
            </a:fld>
            <a:endParaRPr lang="sv-SE"/>
          </a:p>
        </p:txBody>
      </p:sp>
    </p:spTree>
    <p:extLst>
      <p:ext uri="{BB962C8B-B14F-4D97-AF65-F5344CB8AC3E}">
        <p14:creationId xmlns:p14="http://schemas.microsoft.com/office/powerpoint/2010/main" val="14760161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E5CF20-55EE-41C7-BC78-0AF773706818}" type="datetimeFigureOut">
              <a:rPr lang="sv-SE" smtClean="0"/>
              <a:t>2024-10-16</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82B2C2F-A8B0-4892-A738-55B911F602FE}" type="slidenum">
              <a:rPr lang="sv-SE" smtClean="0"/>
              <a:t>‹#›</a:t>
            </a:fld>
            <a:endParaRPr lang="sv-SE"/>
          </a:p>
        </p:txBody>
      </p:sp>
    </p:spTree>
    <p:extLst>
      <p:ext uri="{BB962C8B-B14F-4D97-AF65-F5344CB8AC3E}">
        <p14:creationId xmlns:p14="http://schemas.microsoft.com/office/powerpoint/2010/main" val="1761687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2B2C2F-A8B0-4892-A738-55B911F602FE}" type="slidenum">
              <a:rPr lang="sv-SE" smtClean="0"/>
              <a:t>1</a:t>
            </a:fld>
            <a:endParaRPr lang="sv-SE"/>
          </a:p>
        </p:txBody>
      </p:sp>
    </p:spTree>
    <p:extLst>
      <p:ext uri="{BB962C8B-B14F-4D97-AF65-F5344CB8AC3E}">
        <p14:creationId xmlns:p14="http://schemas.microsoft.com/office/powerpoint/2010/main" val="23616555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2000" dirty="0"/>
              <a:t>Namn är till för att skapa en förstudiegrupp för att undersöka distriktets möjligheter att arrangera SM</a:t>
            </a:r>
          </a:p>
          <a:p>
            <a:endParaRPr lang="sv-SE" sz="2000" dirty="0"/>
          </a:p>
          <a:p>
            <a:r>
              <a:rPr lang="sv-SE" sz="2000" dirty="0"/>
              <a:t>SM Bruks och </a:t>
            </a:r>
            <a:r>
              <a:rPr lang="sv-SE" sz="2000" dirty="0" err="1"/>
              <a:t>mondioring</a:t>
            </a:r>
            <a:r>
              <a:rPr lang="sv-SE" sz="2000" dirty="0"/>
              <a:t> arrangerades här:</a:t>
            </a:r>
          </a:p>
          <a:p>
            <a:pPr algn="l"/>
            <a:r>
              <a:rPr lang="sv-SE" sz="2000" b="0" i="0" dirty="0">
                <a:solidFill>
                  <a:srgbClr val="3C3C3C"/>
                </a:solidFill>
                <a:effectLst/>
                <a:latin typeface="Aptos Light" panose="020B0004020202020204" pitchFamily="34" charset="0"/>
              </a:rPr>
              <a:t>2024 Leksand</a:t>
            </a:r>
          </a:p>
          <a:p>
            <a:pPr algn="l"/>
            <a:r>
              <a:rPr lang="sv-SE" sz="2000" b="0" i="0" dirty="0">
                <a:solidFill>
                  <a:srgbClr val="3C3C3C"/>
                </a:solidFill>
                <a:effectLst/>
                <a:latin typeface="Aptos Light" panose="020B0004020202020204" pitchFamily="34" charset="0"/>
              </a:rPr>
              <a:t>2023 Lindesberg</a:t>
            </a:r>
          </a:p>
          <a:p>
            <a:pPr algn="l"/>
            <a:r>
              <a:rPr lang="sv-SE" sz="2000" b="0" i="0" dirty="0">
                <a:solidFill>
                  <a:srgbClr val="3C3C3C"/>
                </a:solidFill>
                <a:effectLst/>
                <a:latin typeface="Aptos Light" panose="020B0004020202020204" pitchFamily="34" charset="0"/>
              </a:rPr>
              <a:t>2022 Leksand</a:t>
            </a:r>
          </a:p>
          <a:p>
            <a:pPr algn="l"/>
            <a:r>
              <a:rPr lang="sv-SE" sz="2000" b="0" i="0" dirty="0">
                <a:solidFill>
                  <a:srgbClr val="3C3C3C"/>
                </a:solidFill>
                <a:effectLst/>
                <a:latin typeface="Aptos Light" panose="020B0004020202020204" pitchFamily="34" charset="0"/>
              </a:rPr>
              <a:t>2021 Jönköping </a:t>
            </a:r>
          </a:p>
          <a:p>
            <a:pPr algn="l"/>
            <a:r>
              <a:rPr lang="sv-SE" sz="2000" b="0" i="0" dirty="0">
                <a:solidFill>
                  <a:srgbClr val="3C3C3C"/>
                </a:solidFill>
                <a:effectLst/>
                <a:latin typeface="Aptos Light" panose="020B0004020202020204" pitchFamily="34" charset="0"/>
              </a:rPr>
              <a:t>2020 Inställt</a:t>
            </a:r>
          </a:p>
          <a:p>
            <a:pPr algn="l"/>
            <a:r>
              <a:rPr lang="sv-SE" sz="2000" b="0" i="0" dirty="0">
                <a:solidFill>
                  <a:srgbClr val="3C3C3C"/>
                </a:solidFill>
                <a:effectLst/>
                <a:latin typeface="Aptos Light" panose="020B0004020202020204" pitchFamily="34" charset="0"/>
              </a:rPr>
              <a:t>2019 Katrineholm </a:t>
            </a:r>
          </a:p>
          <a:p>
            <a:endParaRPr lang="sv-SE" sz="2000" dirty="0"/>
          </a:p>
        </p:txBody>
      </p:sp>
      <p:sp>
        <p:nvSpPr>
          <p:cNvPr id="4" name="Platshållare för bildnummer 3"/>
          <p:cNvSpPr>
            <a:spLocks noGrp="1"/>
          </p:cNvSpPr>
          <p:nvPr>
            <p:ph type="sldNum" sz="quarter" idx="5"/>
          </p:nvPr>
        </p:nvSpPr>
        <p:spPr/>
        <p:txBody>
          <a:bodyPr/>
          <a:lstStyle/>
          <a:p>
            <a:fld id="{482B2C2F-A8B0-4892-A738-55B911F602FE}" type="slidenum">
              <a:rPr lang="sv-SE" smtClean="0"/>
              <a:t>10</a:t>
            </a:fld>
            <a:endParaRPr lang="sv-SE" dirty="0"/>
          </a:p>
        </p:txBody>
      </p:sp>
    </p:spTree>
    <p:extLst>
      <p:ext uri="{BB962C8B-B14F-4D97-AF65-F5344CB8AC3E}">
        <p14:creationId xmlns:p14="http://schemas.microsoft.com/office/powerpoint/2010/main" val="311445688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2B2C2F-A8B0-4892-A738-55B911F602FE}" type="slidenum">
              <a:rPr lang="sv-SE" smtClean="0"/>
              <a:t>12</a:t>
            </a:fld>
            <a:endParaRPr lang="sv-SE"/>
          </a:p>
        </p:txBody>
      </p:sp>
    </p:spTree>
    <p:extLst>
      <p:ext uri="{BB962C8B-B14F-4D97-AF65-F5344CB8AC3E}">
        <p14:creationId xmlns:p14="http://schemas.microsoft.com/office/powerpoint/2010/main" val="12734969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t>Detta är för att underlätta för klubbarna då ingen utbetalning skett från SBK gällande tävlingar</a:t>
            </a:r>
          </a:p>
        </p:txBody>
      </p:sp>
      <p:sp>
        <p:nvSpPr>
          <p:cNvPr id="4" name="Platshållare för bildnummer 3"/>
          <p:cNvSpPr>
            <a:spLocks noGrp="1"/>
          </p:cNvSpPr>
          <p:nvPr>
            <p:ph type="sldNum" sz="quarter" idx="5"/>
          </p:nvPr>
        </p:nvSpPr>
        <p:spPr/>
        <p:txBody>
          <a:bodyPr/>
          <a:lstStyle/>
          <a:p>
            <a:fld id="{482B2C2F-A8B0-4892-A738-55B911F602FE}" type="slidenum">
              <a:rPr lang="sv-SE" smtClean="0"/>
              <a:t>13</a:t>
            </a:fld>
            <a:endParaRPr lang="sv-SE" dirty="0"/>
          </a:p>
        </p:txBody>
      </p:sp>
    </p:spTree>
    <p:extLst>
      <p:ext uri="{BB962C8B-B14F-4D97-AF65-F5344CB8AC3E}">
        <p14:creationId xmlns:p14="http://schemas.microsoft.com/office/powerpoint/2010/main" val="359843968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t>Distriktet har för avsikt att subventionera funktionärsutbildningar under 2025. </a:t>
            </a:r>
            <a:r>
              <a:rPr lang="sv-SE" sz="1800" b="1" dirty="0"/>
              <a:t>Viktigt</a:t>
            </a:r>
            <a:r>
              <a:rPr lang="sv-SE" sz="1800" dirty="0"/>
              <a:t> att alla klubbar svarar på enkäten för bästa möjliga planering</a:t>
            </a:r>
          </a:p>
        </p:txBody>
      </p:sp>
      <p:sp>
        <p:nvSpPr>
          <p:cNvPr id="4" name="Platshållare för bildnummer 3"/>
          <p:cNvSpPr>
            <a:spLocks noGrp="1"/>
          </p:cNvSpPr>
          <p:nvPr>
            <p:ph type="sldNum" sz="quarter" idx="5"/>
          </p:nvPr>
        </p:nvSpPr>
        <p:spPr/>
        <p:txBody>
          <a:bodyPr/>
          <a:lstStyle/>
          <a:p>
            <a:fld id="{482B2C2F-A8B0-4892-A738-55B911F602FE}" type="slidenum">
              <a:rPr lang="sv-SE" smtClean="0"/>
              <a:t>14</a:t>
            </a:fld>
            <a:endParaRPr lang="sv-SE" dirty="0"/>
          </a:p>
        </p:txBody>
      </p:sp>
    </p:spTree>
    <p:extLst>
      <p:ext uri="{BB962C8B-B14F-4D97-AF65-F5344CB8AC3E}">
        <p14:creationId xmlns:p14="http://schemas.microsoft.com/office/powerpoint/2010/main" val="426773571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dirty="0"/>
              <a:t>Mötet landar i att årsmötet skall vara fysiskt, </a:t>
            </a:r>
            <a:r>
              <a:rPr lang="sv-SE" sz="1800" dirty="0" err="1"/>
              <a:t>prel</a:t>
            </a:r>
            <a:r>
              <a:rPr lang="sv-SE" sz="1800" dirty="0"/>
              <a:t> i Ånge 23/3</a:t>
            </a:r>
          </a:p>
        </p:txBody>
      </p:sp>
      <p:sp>
        <p:nvSpPr>
          <p:cNvPr id="4" name="Platshållare för bildnummer 3"/>
          <p:cNvSpPr>
            <a:spLocks noGrp="1"/>
          </p:cNvSpPr>
          <p:nvPr>
            <p:ph type="sldNum" sz="quarter" idx="5"/>
          </p:nvPr>
        </p:nvSpPr>
        <p:spPr/>
        <p:txBody>
          <a:bodyPr/>
          <a:lstStyle/>
          <a:p>
            <a:fld id="{482B2C2F-A8B0-4892-A738-55B911F602FE}" type="slidenum">
              <a:rPr lang="sv-SE" smtClean="0"/>
              <a:t>15</a:t>
            </a:fld>
            <a:endParaRPr lang="sv-SE"/>
          </a:p>
        </p:txBody>
      </p:sp>
    </p:spTree>
    <p:extLst>
      <p:ext uri="{BB962C8B-B14F-4D97-AF65-F5344CB8AC3E}">
        <p14:creationId xmlns:p14="http://schemas.microsoft.com/office/powerpoint/2010/main" val="4548021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482B2C2F-A8B0-4892-A738-55B911F602FE}" type="slidenum">
              <a:rPr lang="sv-SE" smtClean="0"/>
              <a:t>16</a:t>
            </a:fld>
            <a:endParaRPr lang="sv-SE"/>
          </a:p>
        </p:txBody>
      </p:sp>
    </p:spTree>
    <p:extLst>
      <p:ext uri="{BB962C8B-B14F-4D97-AF65-F5344CB8AC3E}">
        <p14:creationId xmlns:p14="http://schemas.microsoft.com/office/powerpoint/2010/main" val="402892586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82B2C2F-A8B0-4892-A738-55B911F602FE}" type="slidenum">
              <a:rPr lang="sv-SE" smtClean="0"/>
              <a:t>2</a:t>
            </a:fld>
            <a:endParaRPr lang="sv-SE"/>
          </a:p>
        </p:txBody>
      </p:sp>
    </p:spTree>
    <p:extLst>
      <p:ext uri="{BB962C8B-B14F-4D97-AF65-F5344CB8AC3E}">
        <p14:creationId xmlns:p14="http://schemas.microsoft.com/office/powerpoint/2010/main" val="7644155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82B2C2F-A8B0-4892-A738-55B911F602FE}" type="slidenum">
              <a:rPr lang="sv-SE" smtClean="0"/>
              <a:t>3</a:t>
            </a:fld>
            <a:endParaRPr lang="sv-SE"/>
          </a:p>
        </p:txBody>
      </p:sp>
    </p:spTree>
    <p:extLst>
      <p:ext uri="{BB962C8B-B14F-4D97-AF65-F5344CB8AC3E}">
        <p14:creationId xmlns:p14="http://schemas.microsoft.com/office/powerpoint/2010/main" val="14450030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82B2C2F-A8B0-4892-A738-55B911F602FE}" type="slidenum">
              <a:rPr lang="sv-SE" smtClean="0"/>
              <a:t>4</a:t>
            </a:fld>
            <a:endParaRPr lang="sv-SE"/>
          </a:p>
        </p:txBody>
      </p:sp>
    </p:spTree>
    <p:extLst>
      <p:ext uri="{BB962C8B-B14F-4D97-AF65-F5344CB8AC3E}">
        <p14:creationId xmlns:p14="http://schemas.microsoft.com/office/powerpoint/2010/main" val="214243018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82B2C2F-A8B0-4892-A738-55B911F602FE}" type="slidenum">
              <a:rPr lang="sv-SE" smtClean="0"/>
              <a:t>5</a:t>
            </a:fld>
            <a:endParaRPr lang="sv-SE"/>
          </a:p>
        </p:txBody>
      </p:sp>
    </p:spTree>
    <p:extLst>
      <p:ext uri="{BB962C8B-B14F-4D97-AF65-F5344CB8AC3E}">
        <p14:creationId xmlns:p14="http://schemas.microsoft.com/office/powerpoint/2010/main" val="37544284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82B2C2F-A8B0-4892-A738-55B911F602FE}" type="slidenum">
              <a:rPr lang="sv-SE" smtClean="0"/>
              <a:t>6</a:t>
            </a:fld>
            <a:endParaRPr lang="sv-SE"/>
          </a:p>
        </p:txBody>
      </p:sp>
    </p:spTree>
    <p:extLst>
      <p:ext uri="{BB962C8B-B14F-4D97-AF65-F5344CB8AC3E}">
        <p14:creationId xmlns:p14="http://schemas.microsoft.com/office/powerpoint/2010/main" val="30637555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82B2C2F-A8B0-4892-A738-55B911F602FE}" type="slidenum">
              <a:rPr lang="sv-SE" smtClean="0"/>
              <a:t>7</a:t>
            </a:fld>
            <a:endParaRPr lang="sv-SE"/>
          </a:p>
        </p:txBody>
      </p:sp>
    </p:spTree>
    <p:extLst>
      <p:ext uri="{BB962C8B-B14F-4D97-AF65-F5344CB8AC3E}">
        <p14:creationId xmlns:p14="http://schemas.microsoft.com/office/powerpoint/2010/main" val="305684294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82B2C2F-A8B0-4892-A738-55B911F602FE}" type="slidenum">
              <a:rPr lang="sv-SE" smtClean="0"/>
              <a:t>8</a:t>
            </a:fld>
            <a:endParaRPr lang="sv-SE"/>
          </a:p>
        </p:txBody>
      </p:sp>
    </p:spTree>
    <p:extLst>
      <p:ext uri="{BB962C8B-B14F-4D97-AF65-F5344CB8AC3E}">
        <p14:creationId xmlns:p14="http://schemas.microsoft.com/office/powerpoint/2010/main" val="287103924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a:p>
        </p:txBody>
      </p:sp>
      <p:sp>
        <p:nvSpPr>
          <p:cNvPr id="4" name="Platshållare för bildnummer 3"/>
          <p:cNvSpPr>
            <a:spLocks noGrp="1"/>
          </p:cNvSpPr>
          <p:nvPr>
            <p:ph type="sldNum" sz="quarter" idx="5"/>
          </p:nvPr>
        </p:nvSpPr>
        <p:spPr/>
        <p:txBody>
          <a:bodyPr/>
          <a:lstStyle/>
          <a:p>
            <a:fld id="{482B2C2F-A8B0-4892-A738-55B911F602FE}" type="slidenum">
              <a:rPr lang="sv-SE" smtClean="0"/>
              <a:t>9</a:t>
            </a:fld>
            <a:endParaRPr lang="sv-SE"/>
          </a:p>
        </p:txBody>
      </p:sp>
    </p:spTree>
    <p:extLst>
      <p:ext uri="{BB962C8B-B14F-4D97-AF65-F5344CB8AC3E}">
        <p14:creationId xmlns:p14="http://schemas.microsoft.com/office/powerpoint/2010/main" val="42055361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sv-SE"/>
              <a:t>Klicka här för att ändra mall för rubrikformat</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7" name="Date Placeholder 6"/>
          <p:cNvSpPr>
            <a:spLocks noGrp="1"/>
          </p:cNvSpPr>
          <p:nvPr>
            <p:ph type="dt" sz="half" idx="10"/>
          </p:nvPr>
        </p:nvSpPr>
        <p:spPr/>
        <p:txBody>
          <a:bodyPr/>
          <a:lstStyle/>
          <a:p>
            <a:fld id="{6A4B53A7-3209-46A6-9454-F38EAC8F11E7}" type="datetimeFigureOut">
              <a:rPr lang="en-US" smtClean="0"/>
              <a:pPr/>
              <a:t>10/16/2024</a:t>
            </a:fld>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17115333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6A4B53A7-3209-46A6-9454-F38EAC8F11E7}" type="datetimeFigureOut">
              <a:rPr lang="en-US" smtClean="0"/>
              <a:pPr/>
              <a:t>10/16/2024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8619968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och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sv-SE"/>
              <a:t>Klicka här för att ändra mall för rubrikformat</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6A4B53A7-3209-46A6-9454-F38EAC8F11E7}" type="datetimeFigureOut">
              <a:rPr lang="en-US" smtClean="0"/>
              <a:pPr/>
              <a:t>10/16/2024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166804885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t med beskrivning">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sv-SE"/>
              <a:t>Klicka här för att ändra mall för rubrikformat</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6A4B53A7-3209-46A6-9454-F38EAC8F11E7}" type="datetimeFigureOut">
              <a:rPr lang="en-US" smtClean="0"/>
              <a:pPr/>
              <a:t>10/16/2024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E633F-9882-4A5C-83A2-1109D0C73261}" type="slidenum">
              <a:rPr lang="en-US" smtClean="0"/>
              <a:pPr/>
              <a:t>‹#›</a:t>
            </a:fld>
            <a:endParaRPr lang="en-US"/>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86492480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nkort">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sv-SE"/>
              <a:t>Klicka här för att ändra mall för rubrikformat</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6A4B53A7-3209-46A6-9454-F38EAC8F11E7}" type="datetimeFigureOut">
              <a:rPr lang="en-US" smtClean="0"/>
              <a:pPr/>
              <a:t>10/16/2024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30466405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er">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sv-SE"/>
              <a:t>Klicka här för att ändra mall för rubrikformat</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sv-SE"/>
              <a:t>Klicka här för att ändra format på bakgrundstexten</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sv-SE"/>
              <a:t>Klicka här för att ändra format på bakgrundstexten</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3" name="Date Placeholder 2"/>
          <p:cNvSpPr>
            <a:spLocks noGrp="1"/>
          </p:cNvSpPr>
          <p:nvPr>
            <p:ph type="dt" sz="half" idx="10"/>
          </p:nvPr>
        </p:nvSpPr>
        <p:spPr/>
        <p:txBody>
          <a:bodyPr/>
          <a:lstStyle/>
          <a:p>
            <a:fld id="{6A4B53A7-3209-46A6-9454-F38EAC8F11E7}" type="datetimeFigureOut">
              <a:rPr lang="en-US" smtClean="0"/>
              <a:pPr/>
              <a:t>10/16/2024</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2519236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bildkolumner">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sv-SE"/>
              <a:t>Klicka här för att ändra mall för rubrikformat</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sv-SE"/>
              <a:t>Klicka på ikonen för att lägga till en bild</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sv-SE"/>
              <a:t>Klicka här för att ändra format på bakgrundstexten</a:t>
            </a:r>
          </a:p>
        </p:txBody>
      </p:sp>
      <p:sp>
        <p:nvSpPr>
          <p:cNvPr id="3" name="Date Placeholder 2"/>
          <p:cNvSpPr>
            <a:spLocks noGrp="1"/>
          </p:cNvSpPr>
          <p:nvPr>
            <p:ph type="dt" sz="half" idx="10"/>
          </p:nvPr>
        </p:nvSpPr>
        <p:spPr/>
        <p:txBody>
          <a:bodyPr/>
          <a:lstStyle/>
          <a:p>
            <a:fld id="{6A4B53A7-3209-46A6-9454-F38EAC8F11E7}" type="datetimeFigureOut">
              <a:rPr lang="en-US" smtClean="0"/>
              <a:pPr/>
              <a:t>10/16/2024</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322665753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6A4B53A7-3209-46A6-9454-F38EAC8F11E7}" type="datetimeFigureOut">
              <a:rPr lang="en-US" smtClean="0"/>
              <a:pPr/>
              <a:t>10/16/2024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36130574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6A4B53A7-3209-46A6-9454-F38EAC8F11E7}" type="datetimeFigureOut">
              <a:rPr lang="en-US" smtClean="0"/>
              <a:pPr/>
              <a:t>10/16/2024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26052390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6A4B53A7-3209-46A6-9454-F38EAC8F11E7}" type="datetimeFigureOut">
              <a:rPr lang="en-US" smtClean="0"/>
              <a:pPr/>
              <a:t>10/16/2024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452059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sv-SE"/>
              <a:t>Klicka här för att ändra mall för rubrikformat</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6A4B53A7-3209-46A6-9454-F38EAC8F11E7}" type="datetimeFigureOut">
              <a:rPr lang="en-US" smtClean="0"/>
              <a:pPr/>
              <a:t>10/16/2024</a:t>
            </a:fld>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23015840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6A4B53A7-3209-46A6-9454-F38EAC8F11E7}" type="datetimeFigureOut">
              <a:rPr lang="en-US" smtClean="0"/>
              <a:pPr/>
              <a:t>10/16/2024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559565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a:t>Klicka här för att ändra format på bakgrundstexten</a:t>
            </a:r>
          </a:p>
        </p:txBody>
      </p:sp>
      <p:sp>
        <p:nvSpPr>
          <p:cNvPr id="4" name="Content Placeholder 3"/>
          <p:cNvSpPr>
            <a:spLocks noGrp="1"/>
          </p:cNvSpPr>
          <p:nvPr>
            <p:ph sz="half" idx="2"/>
          </p:nvPr>
        </p:nvSpPr>
        <p:spPr>
          <a:xfrm>
            <a:off x="1120000" y="2505075"/>
            <a:ext cx="5025216"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sv-SE"/>
              <a:t>Klicka här för att ändra format på bakgrundstexten</a:t>
            </a:r>
          </a:p>
        </p:txBody>
      </p:sp>
      <p:sp>
        <p:nvSpPr>
          <p:cNvPr id="6" name="Content Placeholder 5"/>
          <p:cNvSpPr>
            <a:spLocks noGrp="1"/>
          </p:cNvSpPr>
          <p:nvPr>
            <p:ph sz="quarter" idx="4"/>
          </p:nvPr>
        </p:nvSpPr>
        <p:spPr>
          <a:xfrm>
            <a:off x="6319840" y="2505075"/>
            <a:ext cx="5035548" cy="368458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6A4B53A7-3209-46A6-9454-F38EAC8F11E7}" type="datetimeFigureOut">
              <a:rPr lang="en-US" smtClean="0"/>
              <a:pPr/>
              <a:t>10/16/2024</a:t>
            </a:fld>
            <a:endParaRPr lang="en-US" dirty="0"/>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20702012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6A4B53A7-3209-46A6-9454-F38EAC8F11E7}" type="datetimeFigureOut">
              <a:rPr lang="en-US" smtClean="0"/>
              <a:pPr/>
              <a:t>10/16/2024</a:t>
            </a:fld>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16918897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4B53A7-3209-46A6-9454-F38EAC8F11E7}" type="datetimeFigureOut">
              <a:rPr lang="en-US" smtClean="0"/>
              <a:pPr/>
              <a:t>10/16/2024</a:t>
            </a:fld>
            <a:endParaRPr lang="en-US" dirty="0"/>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3725207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6A4B53A7-3209-46A6-9454-F38EAC8F11E7}" type="datetimeFigureOut">
              <a:rPr lang="en-US" smtClean="0"/>
              <a:pPr/>
              <a:t>10/16/2024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13660508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6A4B53A7-3209-46A6-9454-F38EAC8F11E7}" type="datetimeFigureOut">
              <a:rPr lang="en-US" smtClean="0"/>
              <a:pPr/>
              <a:t>10/16/2024</a:t>
            </a:fld>
            <a:endParaRPr lang="en-US" dirty="0"/>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7CE633F-9882-4A5C-83A2-1109D0C73261}" type="slidenum">
              <a:rPr lang="en-US" smtClean="0"/>
              <a:pPr/>
              <a:t>‹#›</a:t>
            </a:fld>
            <a:endParaRPr lang="en-US"/>
          </a:p>
        </p:txBody>
      </p:sp>
    </p:spTree>
    <p:extLst>
      <p:ext uri="{BB962C8B-B14F-4D97-AF65-F5344CB8AC3E}">
        <p14:creationId xmlns:p14="http://schemas.microsoft.com/office/powerpoint/2010/main" val="18313719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A4B53A7-3209-46A6-9454-F38EAC8F11E7}" type="datetimeFigureOut">
              <a:rPr lang="en-US" smtClean="0"/>
              <a:pPr/>
              <a:t>10/16/2024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27CE633F-9882-4A5C-83A2-1109D0C73261}" type="slidenum">
              <a:rPr lang="en-US" smtClean="0"/>
              <a:pPr/>
              <a:t>‹#›</a:t>
            </a:fld>
            <a:endParaRPr lang="en-US"/>
          </a:p>
        </p:txBody>
      </p:sp>
    </p:spTree>
    <p:extLst>
      <p:ext uri="{BB962C8B-B14F-4D97-AF65-F5344CB8AC3E}">
        <p14:creationId xmlns:p14="http://schemas.microsoft.com/office/powerpoint/2010/main" val="1902077127"/>
      </p:ext>
    </p:extLst>
  </p:cSld>
  <p:clrMap bg1="dk1" tx1="lt1" bg2="dk2" tx2="lt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 id="2147483713" r:id="rId13"/>
    <p:sldLayoutId id="2147483714" r:id="rId14"/>
    <p:sldLayoutId id="2147483715" r:id="rId15"/>
    <p:sldLayoutId id="2147483716" r:id="rId16"/>
    <p:sldLayoutId id="2147483717" r:id="rId17"/>
  </p:sldLayoutIdLst>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hyperlink" Target="mailto:tas@sbkmellannorrland.org" TargetMode="Externa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hyperlink" Target="mailto:tas@sbkmellannorrland.org" TargetMode="External"/><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3" name="Picture 3" descr="Abstrakt guldfärgad bakgrund">
            <a:extLst>
              <a:ext uri="{FF2B5EF4-FFF2-40B4-BE49-F238E27FC236}">
                <a16:creationId xmlns:a16="http://schemas.microsoft.com/office/drawing/2014/main" id="{6153D622-EB54-4B5E-9796-5A8AC7220F24}"/>
              </a:ext>
            </a:extLst>
          </p:cNvPr>
          <p:cNvPicPr>
            <a:picLocks noChangeAspect="1"/>
          </p:cNvPicPr>
          <p:nvPr/>
        </p:nvPicPr>
        <p:blipFill rotWithShape="1">
          <a:blip r:embed="rId3">
            <a:duotone>
              <a:schemeClr val="accent1">
                <a:shade val="45000"/>
                <a:satMod val="135000"/>
              </a:schemeClr>
              <a:prstClr val="white"/>
            </a:duotone>
            <a:alphaModFix amt="35000"/>
          </a:blip>
          <a:srcRect t="15182" b="8287"/>
          <a:stretch/>
        </p:blipFill>
        <p:spPr>
          <a:xfrm>
            <a:off x="-242890" y="0"/>
            <a:ext cx="12434890" cy="6858000"/>
          </a:xfrm>
          <a:prstGeom prst="rect">
            <a:avLst/>
          </a:prstGeom>
        </p:spPr>
      </p:pic>
      <p:sp>
        <p:nvSpPr>
          <p:cNvPr id="3" name="Underrubrik 2">
            <a:extLst>
              <a:ext uri="{FF2B5EF4-FFF2-40B4-BE49-F238E27FC236}">
                <a16:creationId xmlns:a16="http://schemas.microsoft.com/office/drawing/2014/main" id="{5CA43C2F-35D3-43CE-AB71-137FA5FF1B18}"/>
              </a:ext>
            </a:extLst>
          </p:cNvPr>
          <p:cNvSpPr>
            <a:spLocks noGrp="1"/>
          </p:cNvSpPr>
          <p:nvPr>
            <p:ph type="subTitle" idx="4294967295"/>
          </p:nvPr>
        </p:nvSpPr>
        <p:spPr>
          <a:xfrm>
            <a:off x="6442075" y="1590675"/>
            <a:ext cx="5749925" cy="5095875"/>
          </a:xfrm>
        </p:spPr>
        <p:txBody>
          <a:bodyPr>
            <a:normAutofit/>
          </a:bodyPr>
          <a:lstStyle/>
          <a:p>
            <a:r>
              <a:rPr lang="sv-SE" sz="4400" dirty="0">
                <a:solidFill>
                  <a:srgbClr val="FFFFFF"/>
                </a:solidFill>
              </a:rPr>
              <a:t>     </a:t>
            </a:r>
          </a:p>
          <a:p>
            <a:endParaRPr lang="sv-SE" sz="4400" dirty="0">
              <a:solidFill>
                <a:srgbClr val="FFFFFF"/>
              </a:solidFill>
            </a:endParaRPr>
          </a:p>
          <a:p>
            <a:r>
              <a:rPr lang="sv-SE" sz="4400" dirty="0">
                <a:solidFill>
                  <a:srgbClr val="FFFFFF"/>
                </a:solidFill>
              </a:rPr>
              <a:t> </a:t>
            </a:r>
            <a:endParaRPr lang="sv-SE" sz="6000" dirty="0">
              <a:solidFill>
                <a:srgbClr val="FFFFFF"/>
              </a:solidFill>
            </a:endParaRPr>
          </a:p>
        </p:txBody>
      </p:sp>
      <p:sp>
        <p:nvSpPr>
          <p:cNvPr id="8" name="textruta 7">
            <a:extLst>
              <a:ext uri="{FF2B5EF4-FFF2-40B4-BE49-F238E27FC236}">
                <a16:creationId xmlns:a16="http://schemas.microsoft.com/office/drawing/2014/main" id="{90FA56EA-73C8-4D89-AB1E-EF8B3D4F355C}"/>
              </a:ext>
            </a:extLst>
          </p:cNvPr>
          <p:cNvSpPr txBox="1"/>
          <p:nvPr/>
        </p:nvSpPr>
        <p:spPr>
          <a:xfrm>
            <a:off x="5929313" y="1343025"/>
            <a:ext cx="5900737" cy="1015663"/>
          </a:xfrm>
          <a:prstGeom prst="rect">
            <a:avLst/>
          </a:prstGeom>
          <a:noFill/>
        </p:spPr>
        <p:txBody>
          <a:bodyPr wrap="square" rtlCol="0">
            <a:spAutoFit/>
          </a:bodyPr>
          <a:lstStyle/>
          <a:p>
            <a:r>
              <a:rPr lang="sv-SE" sz="6000" dirty="0"/>
              <a:t>VÄLKOMMEN</a:t>
            </a:r>
          </a:p>
        </p:txBody>
      </p:sp>
      <p:pic>
        <p:nvPicPr>
          <p:cNvPr id="9" name="Bildobjekt 8" descr="En bild som visar text, hund, däggdjur, Teckensnitt&#10;&#10;Automatiskt genererad beskrivning">
            <a:extLst>
              <a:ext uri="{FF2B5EF4-FFF2-40B4-BE49-F238E27FC236}">
                <a16:creationId xmlns:a16="http://schemas.microsoft.com/office/drawing/2014/main" id="{EFCBB1A0-9DEF-CD0D-04C0-1924D9EEBAC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94566" y="2560169"/>
            <a:ext cx="2798307" cy="3475021"/>
          </a:xfrm>
          <a:prstGeom prst="rect">
            <a:avLst/>
          </a:prstGeom>
        </p:spPr>
      </p:pic>
    </p:spTree>
    <p:extLst>
      <p:ext uri="{BB962C8B-B14F-4D97-AF65-F5344CB8AC3E}">
        <p14:creationId xmlns:p14="http://schemas.microsoft.com/office/powerpoint/2010/main" val="41242090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7724762B-F6CD-2729-2247-239598ECB349}"/>
              </a:ext>
            </a:extLst>
          </p:cNvPr>
          <p:cNvSpPr txBox="1"/>
          <p:nvPr/>
        </p:nvSpPr>
        <p:spPr>
          <a:xfrm>
            <a:off x="583324" y="867104"/>
            <a:ext cx="10562897" cy="6186309"/>
          </a:xfrm>
          <a:prstGeom prst="rect">
            <a:avLst/>
          </a:prstGeom>
          <a:noFill/>
        </p:spPr>
        <p:txBody>
          <a:bodyPr wrap="square" rtlCol="0">
            <a:spAutoFit/>
          </a:bodyPr>
          <a:lstStyle/>
          <a:p>
            <a:r>
              <a:rPr lang="sv-SE" sz="4400" dirty="0"/>
              <a:t>                                   SM 2027/2028?</a:t>
            </a:r>
          </a:p>
          <a:p>
            <a:r>
              <a:rPr lang="sv-SE" sz="4400" dirty="0"/>
              <a:t>Bruks, Lydnad-Rallylydnad</a:t>
            </a:r>
          </a:p>
          <a:p>
            <a:r>
              <a:rPr lang="sv-SE" sz="4400" dirty="0"/>
              <a:t>Plats?</a:t>
            </a:r>
          </a:p>
          <a:p>
            <a:r>
              <a:rPr lang="sv-SE" sz="4400" dirty="0"/>
              <a:t>Finns det intresse? </a:t>
            </a:r>
          </a:p>
          <a:p>
            <a:r>
              <a:rPr lang="sv-SE" sz="4400" dirty="0"/>
              <a:t>Ta med hem till klubbarna</a:t>
            </a:r>
          </a:p>
          <a:p>
            <a:r>
              <a:rPr lang="sv-SE" sz="4400" dirty="0"/>
              <a:t>Mejla 1 namn/klubb till </a:t>
            </a:r>
            <a:r>
              <a:rPr lang="sv-SE" sz="4400" dirty="0">
                <a:hlinkClick r:id="rId3"/>
              </a:rPr>
              <a:t>tas@sbkmellannorrland.org</a:t>
            </a:r>
            <a:endParaRPr lang="sv-SE" sz="4400" dirty="0"/>
          </a:p>
          <a:p>
            <a:endParaRPr lang="sv-SE" sz="4400" dirty="0"/>
          </a:p>
          <a:p>
            <a:endParaRPr lang="sv-SE" sz="4400" dirty="0"/>
          </a:p>
        </p:txBody>
      </p:sp>
    </p:spTree>
    <p:extLst>
      <p:ext uri="{BB962C8B-B14F-4D97-AF65-F5344CB8AC3E}">
        <p14:creationId xmlns:p14="http://schemas.microsoft.com/office/powerpoint/2010/main" val="117159302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018303BB-095E-69E2-0301-43604A4F9EB0}"/>
              </a:ext>
            </a:extLst>
          </p:cNvPr>
          <p:cNvSpPr txBox="1"/>
          <p:nvPr/>
        </p:nvSpPr>
        <p:spPr>
          <a:xfrm>
            <a:off x="2242456" y="2166257"/>
            <a:ext cx="6901543" cy="4708981"/>
          </a:xfrm>
          <a:prstGeom prst="rect">
            <a:avLst/>
          </a:prstGeom>
          <a:noFill/>
        </p:spPr>
        <p:txBody>
          <a:bodyPr wrap="square">
            <a:spAutoFit/>
          </a:bodyPr>
          <a:lstStyle/>
          <a:p>
            <a:r>
              <a:rPr lang="sv-SE" sz="4400" dirty="0"/>
              <a:t>2024 Leksand</a:t>
            </a:r>
          </a:p>
          <a:p>
            <a:r>
              <a:rPr lang="sv-SE" sz="4400" dirty="0"/>
              <a:t>2023 Lindesberg</a:t>
            </a:r>
          </a:p>
          <a:p>
            <a:r>
              <a:rPr lang="sv-SE" sz="4400" dirty="0"/>
              <a:t>2022 Leksand</a:t>
            </a:r>
          </a:p>
          <a:p>
            <a:r>
              <a:rPr lang="sv-SE" sz="4400" dirty="0"/>
              <a:t>2021 Jönköping </a:t>
            </a:r>
          </a:p>
          <a:p>
            <a:r>
              <a:rPr lang="sv-SE" sz="4400" dirty="0"/>
              <a:t>2020 Inställt</a:t>
            </a:r>
          </a:p>
          <a:p>
            <a:r>
              <a:rPr lang="sv-SE" sz="4400" dirty="0"/>
              <a:t>2019 Katrineholm </a:t>
            </a:r>
          </a:p>
          <a:p>
            <a:br>
              <a:rPr lang="sv-SE" dirty="0"/>
            </a:br>
            <a:endParaRPr lang="sv-SE" dirty="0"/>
          </a:p>
        </p:txBody>
      </p:sp>
      <p:sp>
        <p:nvSpPr>
          <p:cNvPr id="4" name="Rubrik 3">
            <a:extLst>
              <a:ext uri="{FF2B5EF4-FFF2-40B4-BE49-F238E27FC236}">
                <a16:creationId xmlns:a16="http://schemas.microsoft.com/office/drawing/2014/main" id="{18BA21B4-00C0-FCA7-4D50-E16804C342DC}"/>
              </a:ext>
            </a:extLst>
          </p:cNvPr>
          <p:cNvSpPr>
            <a:spLocks noGrp="1"/>
          </p:cNvSpPr>
          <p:nvPr>
            <p:ph type="title"/>
          </p:nvPr>
        </p:nvSpPr>
        <p:spPr/>
        <p:txBody>
          <a:bodyPr>
            <a:normAutofit fontScale="90000"/>
          </a:bodyPr>
          <a:lstStyle/>
          <a:p>
            <a:r>
              <a:rPr lang="sv-SE" dirty="0"/>
              <a:t>SM Bruks och </a:t>
            </a:r>
            <a:r>
              <a:rPr lang="sv-SE" dirty="0" err="1"/>
              <a:t>mondioring</a:t>
            </a:r>
            <a:r>
              <a:rPr lang="sv-SE" dirty="0"/>
              <a:t> har arrangerats här </a:t>
            </a:r>
          </a:p>
        </p:txBody>
      </p:sp>
    </p:spTree>
    <p:extLst>
      <p:ext uri="{BB962C8B-B14F-4D97-AF65-F5344CB8AC3E}">
        <p14:creationId xmlns:p14="http://schemas.microsoft.com/office/powerpoint/2010/main" val="952632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C70FAD35-4158-6739-D5F6-4F204A4495B3}"/>
              </a:ext>
            </a:extLst>
          </p:cNvPr>
          <p:cNvSpPr>
            <a:spLocks noGrp="1"/>
          </p:cNvSpPr>
          <p:nvPr>
            <p:ph type="title"/>
          </p:nvPr>
        </p:nvSpPr>
        <p:spPr/>
        <p:txBody>
          <a:bodyPr>
            <a:normAutofit fontScale="90000"/>
          </a:bodyPr>
          <a:lstStyle/>
          <a:p>
            <a:br>
              <a:rPr lang="sv-SE" dirty="0"/>
            </a:br>
            <a:br>
              <a:rPr lang="sv-SE" dirty="0"/>
            </a:br>
            <a:br>
              <a:rPr lang="sv-SE" dirty="0"/>
            </a:br>
            <a:br>
              <a:rPr lang="sv-SE" dirty="0"/>
            </a:br>
            <a:br>
              <a:rPr lang="sv-SE" dirty="0"/>
            </a:br>
            <a:r>
              <a:rPr lang="sv-SE" dirty="0"/>
              <a:t>REGELREVIDERING BRUKS</a:t>
            </a:r>
            <a:br>
              <a:rPr lang="sv-SE" dirty="0"/>
            </a:br>
            <a:r>
              <a:rPr lang="sv-SE" dirty="0"/>
              <a:t>FÖRSLAG TILL </a:t>
            </a:r>
            <a:r>
              <a:rPr lang="sv-SE" dirty="0">
                <a:hlinkClick r:id="rId3"/>
              </a:rPr>
              <a:t>tas@sbkmellannorrland.org</a:t>
            </a:r>
            <a:r>
              <a:rPr lang="sv-SE" dirty="0"/>
              <a:t> </a:t>
            </a:r>
            <a:br>
              <a:rPr lang="sv-SE" dirty="0"/>
            </a:br>
            <a:r>
              <a:rPr lang="sv-SE" dirty="0"/>
              <a:t>senast 17/11</a:t>
            </a:r>
            <a:br>
              <a:rPr lang="sv-SE" dirty="0"/>
            </a:br>
            <a:r>
              <a:rPr lang="sv-SE" dirty="0"/>
              <a:t>Övriga grenar finns möjlighet att skicka direkt till SBK senast 31/12</a:t>
            </a:r>
          </a:p>
        </p:txBody>
      </p:sp>
    </p:spTree>
    <p:extLst>
      <p:ext uri="{BB962C8B-B14F-4D97-AF65-F5344CB8AC3E}">
        <p14:creationId xmlns:p14="http://schemas.microsoft.com/office/powerpoint/2010/main" val="1535695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useBgFill="1">
        <p:nvSpPr>
          <p:cNvPr id="11" name="Rectangle 6">
            <a:extLst>
              <a:ext uri="{FF2B5EF4-FFF2-40B4-BE49-F238E27FC236}">
                <a16:creationId xmlns:a16="http://schemas.microsoft.com/office/drawing/2014/main" id="{70068059-9097-4F05-BA38-CDD7DBF773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sp>
        <p:nvSpPr>
          <p:cNvPr id="2" name="Rubrik 1">
            <a:extLst>
              <a:ext uri="{FF2B5EF4-FFF2-40B4-BE49-F238E27FC236}">
                <a16:creationId xmlns:a16="http://schemas.microsoft.com/office/drawing/2014/main" id="{308E8FA4-1DF5-580D-B545-C9D08552BB23}"/>
              </a:ext>
            </a:extLst>
          </p:cNvPr>
          <p:cNvSpPr>
            <a:spLocks noGrp="1"/>
          </p:cNvSpPr>
          <p:nvPr>
            <p:ph type="title"/>
          </p:nvPr>
        </p:nvSpPr>
        <p:spPr>
          <a:xfrm>
            <a:off x="1524000" y="1091821"/>
            <a:ext cx="9144000" cy="2702257"/>
          </a:xfrm>
        </p:spPr>
        <p:txBody>
          <a:bodyPr vert="horz" wrap="square" lIns="91440" tIns="45720" rIns="91440" bIns="45720" rtlCol="0" anchor="t">
            <a:normAutofit/>
          </a:bodyPr>
          <a:lstStyle/>
          <a:p>
            <a:pPr algn="ctr"/>
            <a:r>
              <a:rPr lang="en-US" spc="-300" dirty="0">
                <a:solidFill>
                  <a:schemeClr val="tx1">
                    <a:lumMod val="95000"/>
                  </a:schemeClr>
                </a:solidFill>
                <a:effectLst>
                  <a:outerShdw blurRad="469900" dist="342900" dir="5400000" sy="-20000" rotWithShape="0">
                    <a:prstClr val="black">
                      <a:alpha val="66000"/>
                    </a:prstClr>
                  </a:outerShdw>
                </a:effectLst>
              </a:rPr>
              <a:t>Linda informerar om  att  ingen  fakturering av medlemsavgifter kommer att ske för kvartal 4</a:t>
            </a:r>
          </a:p>
        </p:txBody>
      </p:sp>
    </p:spTree>
    <p:extLst>
      <p:ext uri="{BB962C8B-B14F-4D97-AF65-F5344CB8AC3E}">
        <p14:creationId xmlns:p14="http://schemas.microsoft.com/office/powerpoint/2010/main" val="27725942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a:stretch>
        </a:blipFill>
        <a:effectLst/>
      </p:bgPr>
    </p:bg>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70068059-9097-4F05-BA38-CDD7DBF7737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en-US" dirty="0"/>
          </a:p>
        </p:txBody>
      </p:sp>
      <p:sp>
        <p:nvSpPr>
          <p:cNvPr id="2" name="Rubrik 1">
            <a:extLst>
              <a:ext uri="{FF2B5EF4-FFF2-40B4-BE49-F238E27FC236}">
                <a16:creationId xmlns:a16="http://schemas.microsoft.com/office/drawing/2014/main" id="{3A8EC15C-C5EA-D053-248A-D97164A23F2B}"/>
              </a:ext>
            </a:extLst>
          </p:cNvPr>
          <p:cNvSpPr>
            <a:spLocks noGrp="1"/>
          </p:cNvSpPr>
          <p:nvPr>
            <p:ph type="title"/>
          </p:nvPr>
        </p:nvSpPr>
        <p:spPr>
          <a:xfrm>
            <a:off x="1524000" y="516194"/>
            <a:ext cx="9144000" cy="5057292"/>
          </a:xfrm>
        </p:spPr>
        <p:txBody>
          <a:bodyPr vert="horz" wrap="square" lIns="91440" tIns="45720" rIns="91440" bIns="45720" rtlCol="0" anchor="t">
            <a:normAutofit fontScale="90000"/>
          </a:bodyPr>
          <a:lstStyle/>
          <a:p>
            <a:pPr algn="ctr"/>
            <a:r>
              <a:rPr lang="en-US" spc="-300" dirty="0">
                <a:solidFill>
                  <a:schemeClr val="tx1">
                    <a:lumMod val="95000"/>
                  </a:schemeClr>
                </a:solidFill>
                <a:effectLst>
                  <a:outerShdw blurRad="469900" dist="342900" dir="5400000" sy="-20000" rotWithShape="0">
                    <a:prstClr val="black">
                      <a:alpha val="66000"/>
                    </a:prstClr>
                  </a:outerShdw>
                </a:effectLst>
              </a:rPr>
              <a:t>ÖNSKEMÅL FUNKTIONÄRSUTBILDNINGAR</a:t>
            </a:r>
            <a:br>
              <a:rPr lang="en-US" spc="-300" dirty="0">
                <a:solidFill>
                  <a:schemeClr val="tx1">
                    <a:lumMod val="95000"/>
                  </a:schemeClr>
                </a:solidFill>
                <a:effectLst>
                  <a:outerShdw blurRad="469900" dist="342900" dir="5400000" sy="-20000" rotWithShape="0">
                    <a:prstClr val="black">
                      <a:alpha val="66000"/>
                    </a:prstClr>
                  </a:outerShdw>
                </a:effectLst>
              </a:rPr>
            </a:br>
            <a:r>
              <a:rPr lang="en-US" spc="-300" dirty="0">
                <a:solidFill>
                  <a:schemeClr val="tx1">
                    <a:lumMod val="95000"/>
                  </a:schemeClr>
                </a:solidFill>
                <a:effectLst>
                  <a:outerShdw blurRad="469900" dist="342900" dir="5400000" sy="-20000" rotWithShape="0">
                    <a:prstClr val="black">
                      <a:alpha val="66000"/>
                    </a:prstClr>
                  </a:outerShdw>
                </a:effectLst>
              </a:rPr>
              <a:t>2025</a:t>
            </a:r>
            <a:br>
              <a:rPr lang="en-US" spc="-300" dirty="0">
                <a:solidFill>
                  <a:schemeClr val="tx1">
                    <a:lumMod val="95000"/>
                  </a:schemeClr>
                </a:solidFill>
                <a:effectLst>
                  <a:outerShdw blurRad="469900" dist="342900" dir="5400000" sy="-20000" rotWithShape="0">
                    <a:prstClr val="black">
                      <a:alpha val="66000"/>
                    </a:prstClr>
                  </a:outerShdw>
                </a:effectLst>
              </a:rPr>
            </a:br>
            <a:r>
              <a:rPr lang="en-US" spc="-300" dirty="0">
                <a:solidFill>
                  <a:schemeClr val="tx1">
                    <a:lumMod val="95000"/>
                  </a:schemeClr>
                </a:solidFill>
                <a:effectLst>
                  <a:outerShdw blurRad="469900" dist="342900" dir="5400000" sy="-20000" rotWithShape="0">
                    <a:prstClr val="black">
                      <a:alpha val="66000"/>
                    </a:prstClr>
                  </a:outerShdw>
                </a:effectLst>
              </a:rPr>
              <a:t>FORMULÄR  KOMMER  TILL KLUBBARNA</a:t>
            </a:r>
            <a:br>
              <a:rPr lang="en-US" spc="-300" dirty="0">
                <a:solidFill>
                  <a:schemeClr val="tx1">
                    <a:lumMod val="95000"/>
                  </a:schemeClr>
                </a:solidFill>
                <a:effectLst>
                  <a:outerShdw blurRad="469900" dist="342900" dir="5400000" sy="-20000" rotWithShape="0">
                    <a:prstClr val="black">
                      <a:alpha val="66000"/>
                    </a:prstClr>
                  </a:outerShdw>
                </a:effectLst>
              </a:rPr>
            </a:br>
            <a:br>
              <a:rPr lang="en-US" spc="-300" dirty="0">
                <a:solidFill>
                  <a:schemeClr val="tx1">
                    <a:lumMod val="95000"/>
                  </a:schemeClr>
                </a:solidFill>
                <a:effectLst>
                  <a:outerShdw blurRad="469900" dist="342900" dir="5400000" sy="-20000" rotWithShape="0">
                    <a:prstClr val="black">
                      <a:alpha val="66000"/>
                    </a:prstClr>
                  </a:outerShdw>
                </a:effectLst>
              </a:rPr>
            </a:br>
            <a:r>
              <a:rPr lang="sv-SE" sz="3600" dirty="0"/>
              <a:t>Distriktet har för avsikt att subventionera funktionärsutbildningar under 2025. </a:t>
            </a:r>
            <a:r>
              <a:rPr lang="sv-SE" sz="3600" b="1" dirty="0"/>
              <a:t>Viktigt</a:t>
            </a:r>
            <a:r>
              <a:rPr lang="sv-SE" sz="3600" dirty="0"/>
              <a:t> att alla klubbar svarar på enkäten för bästa möjliga planering</a:t>
            </a:r>
            <a:br>
              <a:rPr lang="sv-SE" sz="3600" dirty="0"/>
            </a:br>
            <a:endParaRPr lang="en-US" sz="3600" spc="-300" dirty="0">
              <a:solidFill>
                <a:schemeClr val="tx1">
                  <a:lumMod val="95000"/>
                </a:schemeClr>
              </a:solidFill>
              <a:effectLst>
                <a:outerShdw blurRad="469900" dist="342900" dir="5400000" sy="-20000" rotWithShape="0">
                  <a:prstClr val="black">
                    <a:alpha val="66000"/>
                  </a:prstClr>
                </a:outerShdw>
              </a:effectLst>
            </a:endParaRPr>
          </a:p>
        </p:txBody>
      </p:sp>
    </p:spTree>
    <p:extLst>
      <p:ext uri="{BB962C8B-B14F-4D97-AF65-F5344CB8AC3E}">
        <p14:creationId xmlns:p14="http://schemas.microsoft.com/office/powerpoint/2010/main" val="3535004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5C82D886-F087-3D90-4A9A-550E5D7DF3E3}"/>
              </a:ext>
            </a:extLst>
          </p:cNvPr>
          <p:cNvSpPr>
            <a:spLocks noGrp="1"/>
          </p:cNvSpPr>
          <p:nvPr>
            <p:ph type="title"/>
          </p:nvPr>
        </p:nvSpPr>
        <p:spPr>
          <a:xfrm>
            <a:off x="424543" y="2471056"/>
            <a:ext cx="11521651" cy="1658491"/>
          </a:xfrm>
        </p:spPr>
        <p:txBody>
          <a:bodyPr>
            <a:normAutofit fontScale="90000"/>
          </a:bodyPr>
          <a:lstStyle/>
          <a:p>
            <a:r>
              <a:rPr lang="sv-SE" dirty="0"/>
              <a:t>INFO DISTRIKTETS VALBEREDNING</a:t>
            </a:r>
            <a:br>
              <a:rPr lang="sv-SE" dirty="0"/>
            </a:br>
            <a:br>
              <a:rPr lang="sv-SE" dirty="0"/>
            </a:br>
            <a:r>
              <a:rPr lang="sv-SE" dirty="0"/>
              <a:t>ÅRSMÖTE 2025</a:t>
            </a:r>
            <a:br>
              <a:rPr lang="sv-SE" dirty="0"/>
            </a:br>
            <a:r>
              <a:rPr lang="sv-SE" dirty="0"/>
              <a:t>FYSISKT ELLER DIGITALT? </a:t>
            </a:r>
            <a:br>
              <a:rPr lang="sv-SE" dirty="0"/>
            </a:br>
            <a:br>
              <a:rPr lang="sv-SE" dirty="0"/>
            </a:br>
            <a:r>
              <a:rPr lang="sv-SE" sz="5400" dirty="0"/>
              <a:t>Mötet landar i att årsmötet skall vara fysiskt, </a:t>
            </a:r>
            <a:r>
              <a:rPr lang="sv-SE" sz="5400" dirty="0" err="1"/>
              <a:t>prel</a:t>
            </a:r>
            <a:r>
              <a:rPr lang="sv-SE" sz="5400" dirty="0"/>
              <a:t> i Ånge 23/3</a:t>
            </a:r>
            <a:br>
              <a:rPr lang="sv-SE" sz="5400" dirty="0"/>
            </a:br>
            <a:endParaRPr lang="sv-SE" dirty="0"/>
          </a:p>
        </p:txBody>
      </p:sp>
    </p:spTree>
    <p:extLst>
      <p:ext uri="{BB962C8B-B14F-4D97-AF65-F5344CB8AC3E}">
        <p14:creationId xmlns:p14="http://schemas.microsoft.com/office/powerpoint/2010/main" val="2332019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3990C92E-C4F3-7842-FE80-150AB9BBDDE7}"/>
              </a:ext>
            </a:extLst>
          </p:cNvPr>
          <p:cNvSpPr>
            <a:spLocks noGrp="1"/>
          </p:cNvSpPr>
          <p:nvPr>
            <p:ph type="title"/>
          </p:nvPr>
        </p:nvSpPr>
        <p:spPr/>
        <p:txBody>
          <a:bodyPr/>
          <a:lstStyle/>
          <a:p>
            <a:pPr algn="ctr"/>
            <a:r>
              <a:rPr lang="sv-SE" dirty="0"/>
              <a:t>TACK FÖR IDAG</a:t>
            </a:r>
          </a:p>
        </p:txBody>
      </p:sp>
    </p:spTree>
    <p:extLst>
      <p:ext uri="{BB962C8B-B14F-4D97-AF65-F5344CB8AC3E}">
        <p14:creationId xmlns:p14="http://schemas.microsoft.com/office/powerpoint/2010/main" val="1874475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2C379A72-62DF-B96A-AACA-3C2B435B81FD}"/>
              </a:ext>
            </a:extLst>
          </p:cNvPr>
          <p:cNvSpPr>
            <a:spLocks noGrp="1"/>
          </p:cNvSpPr>
          <p:nvPr>
            <p:ph type="title"/>
          </p:nvPr>
        </p:nvSpPr>
        <p:spPr/>
        <p:txBody>
          <a:bodyPr/>
          <a:lstStyle/>
          <a:p>
            <a:r>
              <a:rPr lang="sv-SE" dirty="0"/>
              <a:t>Vika är vi</a:t>
            </a:r>
          </a:p>
        </p:txBody>
      </p:sp>
      <p:sp>
        <p:nvSpPr>
          <p:cNvPr id="3" name="Platshållare för innehåll 2">
            <a:extLst>
              <a:ext uri="{FF2B5EF4-FFF2-40B4-BE49-F238E27FC236}">
                <a16:creationId xmlns:a16="http://schemas.microsoft.com/office/drawing/2014/main" id="{66511622-3343-B20B-7B2F-0093F4BBC962}"/>
              </a:ext>
            </a:extLst>
          </p:cNvPr>
          <p:cNvSpPr>
            <a:spLocks noGrp="1"/>
          </p:cNvSpPr>
          <p:nvPr>
            <p:ph idx="1"/>
          </p:nvPr>
        </p:nvSpPr>
        <p:spPr/>
        <p:txBody>
          <a:bodyPr>
            <a:normAutofit/>
          </a:bodyPr>
          <a:lstStyle/>
          <a:p>
            <a:pPr marL="0" indent="0">
              <a:buNone/>
            </a:pPr>
            <a:r>
              <a:rPr lang="sv-SE" sz="3200" dirty="0"/>
              <a:t>Ordf                   Anki Andremo</a:t>
            </a:r>
          </a:p>
          <a:p>
            <a:pPr marL="0" indent="0">
              <a:buNone/>
            </a:pPr>
            <a:r>
              <a:rPr lang="sv-SE" sz="3200" dirty="0"/>
              <a:t>Vice </a:t>
            </a:r>
            <a:r>
              <a:rPr lang="sv-SE" sz="3200" dirty="0" err="1"/>
              <a:t>ordf</a:t>
            </a:r>
            <a:r>
              <a:rPr lang="sv-SE" sz="3200" dirty="0"/>
              <a:t>         Emma Sjödin</a:t>
            </a:r>
          </a:p>
          <a:p>
            <a:pPr marL="0" indent="0">
              <a:buNone/>
            </a:pPr>
            <a:r>
              <a:rPr lang="sv-SE" sz="3200" dirty="0"/>
              <a:t>Sekreterare   Lilian Berglund</a:t>
            </a:r>
          </a:p>
          <a:p>
            <a:pPr marL="0" indent="0">
              <a:buNone/>
            </a:pPr>
            <a:r>
              <a:rPr lang="sv-SE" sz="3200" dirty="0"/>
              <a:t>Kassör              Linda Jansson</a:t>
            </a:r>
          </a:p>
          <a:p>
            <a:pPr marL="0" indent="0">
              <a:buNone/>
            </a:pPr>
            <a:r>
              <a:rPr lang="sv-SE" sz="3200" dirty="0"/>
              <a:t>Ledamot         Malin Nimrodsson Ögren</a:t>
            </a:r>
          </a:p>
          <a:p>
            <a:pPr marL="0" indent="0">
              <a:buNone/>
            </a:pPr>
            <a:r>
              <a:rPr lang="sv-SE" sz="3200" dirty="0"/>
              <a:t>Suppleant       Arne Näsholm</a:t>
            </a:r>
          </a:p>
          <a:p>
            <a:pPr marL="0" indent="0">
              <a:buNone/>
            </a:pPr>
            <a:r>
              <a:rPr lang="sv-SE" sz="3200" dirty="0"/>
              <a:t>Suppleant       Lena Oskarsson</a:t>
            </a:r>
          </a:p>
          <a:p>
            <a:pPr marL="0" indent="0">
              <a:buNone/>
            </a:pPr>
            <a:endParaRPr lang="sv-SE" sz="4400" dirty="0"/>
          </a:p>
          <a:p>
            <a:endParaRPr lang="sv-SE" sz="4400" dirty="0"/>
          </a:p>
        </p:txBody>
      </p:sp>
    </p:spTree>
    <p:extLst>
      <p:ext uri="{BB962C8B-B14F-4D97-AF65-F5344CB8AC3E}">
        <p14:creationId xmlns:p14="http://schemas.microsoft.com/office/powerpoint/2010/main" val="3024342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ruta 4">
            <a:extLst>
              <a:ext uri="{FF2B5EF4-FFF2-40B4-BE49-F238E27FC236}">
                <a16:creationId xmlns:a16="http://schemas.microsoft.com/office/drawing/2014/main" id="{390274E3-3EB3-BF3C-6145-A9CAA40851BF}"/>
              </a:ext>
            </a:extLst>
          </p:cNvPr>
          <p:cNvSpPr txBox="1"/>
          <p:nvPr/>
        </p:nvSpPr>
        <p:spPr>
          <a:xfrm>
            <a:off x="1266496" y="1481959"/>
            <a:ext cx="9995338" cy="3108543"/>
          </a:xfrm>
          <a:prstGeom prst="rect">
            <a:avLst/>
          </a:prstGeom>
          <a:noFill/>
        </p:spPr>
        <p:txBody>
          <a:bodyPr wrap="square" rtlCol="0">
            <a:spAutoFit/>
          </a:bodyPr>
          <a:lstStyle/>
          <a:p>
            <a:r>
              <a:rPr lang="sv-SE" sz="2800" dirty="0"/>
              <a:t>UTBILDNING       sammankallande Carina Norberg</a:t>
            </a:r>
          </a:p>
          <a:p>
            <a:r>
              <a:rPr lang="sv-SE" sz="2800" dirty="0"/>
              <a:t>RAS/RUS                sammankallande Margareta Carlsson</a:t>
            </a:r>
          </a:p>
          <a:p>
            <a:r>
              <a:rPr lang="sv-SE" sz="2800" dirty="0"/>
              <a:t>TÄS                           sammankallande Anki Andremo</a:t>
            </a:r>
          </a:p>
          <a:p>
            <a:r>
              <a:rPr lang="sv-SE" sz="2800" dirty="0"/>
              <a:t>TJÄNSTEHUND  sammankallande Linda Jansson</a:t>
            </a:r>
          </a:p>
          <a:p>
            <a:r>
              <a:rPr lang="sv-SE" sz="2800" dirty="0"/>
              <a:t>SPECIALSÖK        sammankallande Agneta Hjelm</a:t>
            </a:r>
          </a:p>
          <a:p>
            <a:r>
              <a:rPr lang="sv-SE" sz="2800" dirty="0"/>
              <a:t>RALLYLYDNAD    sammankallande Cecilia Bergman</a:t>
            </a:r>
          </a:p>
          <a:p>
            <a:r>
              <a:rPr lang="sv-SE" sz="2800" dirty="0"/>
              <a:t>WEBANSVARIG   Jennie Lindqvist</a:t>
            </a:r>
          </a:p>
        </p:txBody>
      </p:sp>
    </p:spTree>
    <p:extLst>
      <p:ext uri="{BB962C8B-B14F-4D97-AF65-F5344CB8AC3E}">
        <p14:creationId xmlns:p14="http://schemas.microsoft.com/office/powerpoint/2010/main" val="11904299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ruta 3">
            <a:extLst>
              <a:ext uri="{FF2B5EF4-FFF2-40B4-BE49-F238E27FC236}">
                <a16:creationId xmlns:a16="http://schemas.microsoft.com/office/drawing/2014/main" id="{9F858FC1-C020-55BE-B2DD-F23491623D48}"/>
              </a:ext>
            </a:extLst>
          </p:cNvPr>
          <p:cNvSpPr txBox="1"/>
          <p:nvPr/>
        </p:nvSpPr>
        <p:spPr>
          <a:xfrm>
            <a:off x="105375" y="961697"/>
            <a:ext cx="11975994" cy="5262979"/>
          </a:xfrm>
          <a:prstGeom prst="rect">
            <a:avLst/>
          </a:prstGeom>
          <a:noFill/>
        </p:spPr>
        <p:txBody>
          <a:bodyPr wrap="square">
            <a:spAutoFit/>
          </a:bodyPr>
          <a:lstStyle/>
          <a:p>
            <a:r>
              <a:rPr lang="sv-SE" sz="2800" dirty="0"/>
              <a:t>Översiktlig tidsplanering 3 </a:t>
            </a:r>
            <a:r>
              <a:rPr lang="sv-SE" sz="2800" dirty="0" err="1"/>
              <a:t>sept</a:t>
            </a:r>
            <a:r>
              <a:rPr lang="sv-SE" sz="2800" dirty="0"/>
              <a:t>: Inledande möte med rasklubbar och distrikt </a:t>
            </a:r>
          </a:p>
          <a:p>
            <a:r>
              <a:rPr lang="sv-SE" sz="2800" dirty="0"/>
              <a:t>4-5 okt : FS-möte </a:t>
            </a:r>
          </a:p>
          <a:p>
            <a:r>
              <a:rPr lang="sv-SE" sz="2800" dirty="0"/>
              <a:t>Okt : Intervjuer FS </a:t>
            </a:r>
          </a:p>
          <a:p>
            <a:r>
              <a:rPr lang="sv-SE" sz="2800" dirty="0"/>
              <a:t>Okt: Diskussioner med rasklubbar och distrikt </a:t>
            </a:r>
          </a:p>
          <a:p>
            <a:r>
              <a:rPr lang="sv-SE" sz="2800" dirty="0"/>
              <a:t>Okt: Utskick till klubbarna </a:t>
            </a:r>
            <a:r>
              <a:rPr lang="sv-SE" sz="2800" dirty="0" err="1"/>
              <a:t>ang</a:t>
            </a:r>
            <a:r>
              <a:rPr lang="sv-SE" sz="2800" dirty="0"/>
              <a:t> förslag till kandidater </a:t>
            </a:r>
          </a:p>
          <a:p>
            <a:r>
              <a:rPr lang="sv-SE" sz="2800" dirty="0"/>
              <a:t>Nov/Dec: Intervjuer med kandidater</a:t>
            </a:r>
          </a:p>
          <a:p>
            <a:r>
              <a:rPr lang="sv-SE" sz="2800" dirty="0"/>
              <a:t>Nov/Dec: Diskussion med rasklubbar och distrikt </a:t>
            </a:r>
          </a:p>
          <a:p>
            <a:r>
              <a:rPr lang="sv-SE" sz="2800" dirty="0"/>
              <a:t>30 dec: Valberedningen lämnar prel. förslag </a:t>
            </a:r>
          </a:p>
          <a:p>
            <a:r>
              <a:rPr lang="sv-SE" sz="2800" dirty="0"/>
              <a:t>20 jan: Yttrande </a:t>
            </a:r>
            <a:r>
              <a:rPr lang="sv-SE" sz="2800" dirty="0" err="1"/>
              <a:t>ang</a:t>
            </a:r>
            <a:r>
              <a:rPr lang="sv-SE" sz="2800" dirty="0"/>
              <a:t> prel. förslag </a:t>
            </a:r>
          </a:p>
          <a:p>
            <a:r>
              <a:rPr lang="sv-SE" sz="2800" dirty="0"/>
              <a:t>1-2 feb: Organisationskonferens</a:t>
            </a:r>
          </a:p>
          <a:p>
            <a:r>
              <a:rPr lang="sv-SE" sz="2800" dirty="0"/>
              <a:t>1 mars: Slutligt förslag</a:t>
            </a:r>
          </a:p>
          <a:p>
            <a:r>
              <a:rPr lang="sv-SE" sz="2800" dirty="0"/>
              <a:t> 17-18 maj: Kongress</a:t>
            </a:r>
          </a:p>
        </p:txBody>
      </p:sp>
    </p:spTree>
    <p:extLst>
      <p:ext uri="{BB962C8B-B14F-4D97-AF65-F5344CB8AC3E}">
        <p14:creationId xmlns:p14="http://schemas.microsoft.com/office/powerpoint/2010/main" val="31656025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EF89A416-2D8F-CCFF-DD5A-3BE08150CE80}"/>
              </a:ext>
            </a:extLst>
          </p:cNvPr>
          <p:cNvSpPr txBox="1"/>
          <p:nvPr/>
        </p:nvSpPr>
        <p:spPr>
          <a:xfrm>
            <a:off x="501445" y="1076632"/>
            <a:ext cx="9969910" cy="5262979"/>
          </a:xfrm>
          <a:prstGeom prst="rect">
            <a:avLst/>
          </a:prstGeom>
          <a:noFill/>
        </p:spPr>
        <p:txBody>
          <a:bodyPr wrap="square">
            <a:spAutoFit/>
          </a:bodyPr>
          <a:lstStyle/>
          <a:p>
            <a:r>
              <a:rPr lang="sv-SE" sz="2800" dirty="0"/>
              <a:t>Christer Erixon, ordförande, mandat utgår 2025 </a:t>
            </a:r>
          </a:p>
          <a:p>
            <a:r>
              <a:rPr lang="sv-SE" sz="2800" dirty="0"/>
              <a:t>Camilla Rönnqvist, 1:e vice ordförande, mandat utgår 2026 </a:t>
            </a:r>
          </a:p>
          <a:p>
            <a:r>
              <a:rPr lang="sv-SE" sz="2800" dirty="0"/>
              <a:t>Malin Holländer, 2:a vice ordförande, mandat utgår 2025</a:t>
            </a:r>
          </a:p>
          <a:p>
            <a:r>
              <a:rPr lang="sv-SE" sz="2800" dirty="0"/>
              <a:t>Lennart Larsson, skattmästare, mandat utgår 2025</a:t>
            </a:r>
          </a:p>
          <a:p>
            <a:r>
              <a:rPr lang="sv-SE" sz="2800" dirty="0"/>
              <a:t> Peter Lind, ledamot, mandat utgår 2025 </a:t>
            </a:r>
          </a:p>
          <a:p>
            <a:r>
              <a:rPr lang="sv-SE" sz="2800" dirty="0"/>
              <a:t>Jeanette Forssman, ledamot, mandat utgår 2025</a:t>
            </a:r>
          </a:p>
          <a:p>
            <a:r>
              <a:rPr lang="sv-SE" sz="2800" dirty="0"/>
              <a:t> Stephanie Robertsson, ledamot, mandat utgår 2026 </a:t>
            </a:r>
          </a:p>
          <a:p>
            <a:r>
              <a:rPr lang="sv-SE" sz="2800" dirty="0"/>
              <a:t>Ann Carlsson, ledamot, mandat utgår 2026 </a:t>
            </a:r>
          </a:p>
          <a:p>
            <a:r>
              <a:rPr lang="sv-SE" sz="2800" dirty="0"/>
              <a:t>Stefan </a:t>
            </a:r>
            <a:r>
              <a:rPr lang="sv-SE" sz="2800" dirty="0" err="1"/>
              <a:t>Dahlheim</a:t>
            </a:r>
            <a:r>
              <a:rPr lang="sv-SE" sz="2800" dirty="0"/>
              <a:t>, ledamot, mandat utgår 2026 </a:t>
            </a:r>
          </a:p>
          <a:p>
            <a:r>
              <a:rPr lang="sv-SE" sz="2800" dirty="0"/>
              <a:t>Titti </a:t>
            </a:r>
            <a:r>
              <a:rPr lang="sv-SE" sz="2800" dirty="0" err="1"/>
              <a:t>Godén</a:t>
            </a:r>
            <a:r>
              <a:rPr lang="sv-SE" sz="2800" dirty="0"/>
              <a:t>, suppleant, mandat utgår 2025 </a:t>
            </a:r>
          </a:p>
          <a:p>
            <a:r>
              <a:rPr lang="sv-SE" sz="2800" dirty="0"/>
              <a:t>Hans Vestergren, suppleant, mandat utgår 2025 2025 </a:t>
            </a:r>
          </a:p>
          <a:p>
            <a:r>
              <a:rPr lang="sv-SE" sz="2800" dirty="0"/>
              <a:t>Annelie Karlsson Karjalainen, suppleant, mandat utgår 2026</a:t>
            </a:r>
          </a:p>
        </p:txBody>
      </p:sp>
    </p:spTree>
    <p:extLst>
      <p:ext uri="{BB962C8B-B14F-4D97-AF65-F5344CB8AC3E}">
        <p14:creationId xmlns:p14="http://schemas.microsoft.com/office/powerpoint/2010/main" val="3004473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67723FDD-7BEA-9160-755F-0B4FDCE2537B}"/>
              </a:ext>
            </a:extLst>
          </p:cNvPr>
          <p:cNvSpPr txBox="1"/>
          <p:nvPr/>
        </p:nvSpPr>
        <p:spPr>
          <a:xfrm>
            <a:off x="3049229" y="28069"/>
            <a:ext cx="6098458" cy="6801862"/>
          </a:xfrm>
          <a:prstGeom prst="rect">
            <a:avLst/>
          </a:prstGeom>
          <a:noFill/>
        </p:spPr>
        <p:txBody>
          <a:bodyPr wrap="square">
            <a:spAutoFit/>
          </a:bodyPr>
          <a:lstStyle/>
          <a:p>
            <a:pPr algn="l"/>
            <a:r>
              <a:rPr lang="sv-SE" sz="1800" b="0" i="1" dirty="0">
                <a:effectLst/>
                <a:latin typeface="Aptos" panose="020B0004020202020204" pitchFamily="34" charset="0"/>
              </a:rPr>
              <a:t>Sändlista: Kassörer inom klubbar i SBK</a:t>
            </a:r>
            <a:endParaRPr lang="sv-SE" sz="1800" b="0" i="0" dirty="0">
              <a:effectLst/>
              <a:latin typeface="Aptos" panose="020B0004020202020204" pitchFamily="34" charset="0"/>
            </a:endParaRPr>
          </a:p>
          <a:p>
            <a:pPr algn="l"/>
            <a:r>
              <a:rPr lang="sv-SE" sz="1800" b="0" i="0" dirty="0">
                <a:effectLst/>
                <a:latin typeface="Aptos" panose="020B0004020202020204" pitchFamily="34" charset="0"/>
              </a:rPr>
              <a:t> </a:t>
            </a:r>
          </a:p>
          <a:p>
            <a:pPr algn="l"/>
            <a:r>
              <a:rPr lang="sv-SE" sz="1800" b="0" i="0" dirty="0">
                <a:effectLst/>
                <a:latin typeface="Aptos" panose="020B0004020202020204" pitchFamily="34" charset="0"/>
              </a:rPr>
              <a:t>Hej!</a:t>
            </a:r>
          </a:p>
          <a:p>
            <a:pPr algn="l"/>
            <a:r>
              <a:rPr lang="sv-SE" sz="1800" b="0" i="0" dirty="0">
                <a:effectLst/>
                <a:latin typeface="Aptos" panose="020B0004020202020204" pitchFamily="34" charset="0"/>
              </a:rPr>
              <a:t> </a:t>
            </a:r>
          </a:p>
          <a:p>
            <a:pPr algn="l"/>
            <a:r>
              <a:rPr lang="sv-SE" sz="1800" b="0" i="0" dirty="0">
                <a:effectLst/>
                <a:latin typeface="Aptos" panose="020B0004020202020204" pitchFamily="34" charset="0"/>
              </a:rPr>
              <a:t>Fakturor för stambokföringsavgifter skickas ut som vanligt till de klubbar som arrangerat tävlingar och prov. Men för tillfället fungerar inte utbetalningarna av startavgifter från SBK Tävling till arrangörer.</a:t>
            </a:r>
          </a:p>
          <a:p>
            <a:pPr algn="l"/>
            <a:r>
              <a:rPr lang="sv-SE" sz="1800" b="0" i="0" dirty="0">
                <a:effectLst/>
                <a:latin typeface="Aptos" panose="020B0004020202020204" pitchFamily="34" charset="0"/>
              </a:rPr>
              <a:t> </a:t>
            </a:r>
          </a:p>
          <a:p>
            <a:pPr algn="l"/>
            <a:r>
              <a:rPr lang="sv-SE" sz="1800" b="0" i="0" dirty="0">
                <a:effectLst/>
                <a:latin typeface="Aptos" panose="020B0004020202020204" pitchFamily="34" charset="0"/>
              </a:rPr>
              <a:t>Vi vill därför meddela att ni som får fakturor för stambokföringsavgifter kan avvakta med att betala dem tills ni fått era startavgifter utbetalda från oss.</a:t>
            </a:r>
          </a:p>
          <a:p>
            <a:pPr algn="l"/>
            <a:r>
              <a:rPr lang="sv-SE" sz="1800" b="0" i="0" dirty="0">
                <a:effectLst/>
                <a:latin typeface="Aptos" panose="020B0004020202020204" pitchFamily="34" charset="0"/>
              </a:rPr>
              <a:t> </a:t>
            </a:r>
          </a:p>
          <a:p>
            <a:pPr algn="l"/>
            <a:r>
              <a:rPr lang="sv-SE" sz="1800" b="0" i="0" dirty="0">
                <a:effectLst/>
                <a:latin typeface="Aptos" panose="020B0004020202020204" pitchFamily="34" charset="0"/>
              </a:rPr>
              <a:t>Anledningen till att vi behöver skicka ut fakturor för stambokföringsavgifterna trots att ni inte behöver betala dem ännu är att vår ekonomiska redovisning ska vara korrekt. Det är även bra för er klubbar att veta vilka avgifter ni har fått från Svenska Kennelklubben efter de tävlingar ni arrangerat.</a:t>
            </a:r>
          </a:p>
          <a:p>
            <a:pPr algn="l"/>
            <a:r>
              <a:rPr lang="sv-SE" sz="1800" b="0" i="0" dirty="0">
                <a:effectLst/>
                <a:latin typeface="Aptos" panose="020B0004020202020204" pitchFamily="34" charset="0"/>
              </a:rPr>
              <a:t> </a:t>
            </a:r>
          </a:p>
          <a:p>
            <a:pPr algn="l"/>
            <a:r>
              <a:rPr lang="sv-SE" sz="1800" b="0" i="0" dirty="0">
                <a:effectLst/>
                <a:latin typeface="Aptos" panose="020B0004020202020204" pitchFamily="34" charset="0"/>
              </a:rPr>
              <a:t>Trevlig helg!</a:t>
            </a:r>
          </a:p>
          <a:p>
            <a:pPr algn="l"/>
            <a:r>
              <a:rPr lang="sv-SE" sz="1800" b="0" i="0" dirty="0">
                <a:effectLst/>
                <a:latin typeface="Aptos" panose="020B0004020202020204" pitchFamily="34" charset="0"/>
              </a:rPr>
              <a:t> </a:t>
            </a:r>
          </a:p>
          <a:p>
            <a:pPr algn="l">
              <a:spcAft>
                <a:spcPts val="1200"/>
              </a:spcAft>
            </a:pPr>
            <a:r>
              <a:rPr lang="sv-SE" sz="2000" b="0" i="0" dirty="0">
                <a:effectLst/>
                <a:latin typeface="Calibri" panose="020F0502020204030204" pitchFamily="34" charset="0"/>
              </a:rPr>
              <a:t>Vänliga hälsningar</a:t>
            </a:r>
            <a:br>
              <a:rPr lang="sv-SE" sz="2000" b="0" i="0" dirty="0">
                <a:effectLst/>
                <a:latin typeface="Calibri" panose="020F0502020204030204" pitchFamily="34" charset="0"/>
              </a:rPr>
            </a:br>
            <a:r>
              <a:rPr lang="sv-SE" sz="2000" b="1" i="0" dirty="0">
                <a:effectLst/>
                <a:latin typeface="Calibri" panose="020F0502020204030204" pitchFamily="34" charset="0"/>
              </a:rPr>
              <a:t>Janna Myhre</a:t>
            </a:r>
            <a:endParaRPr lang="sv-SE" sz="1800" b="0" i="0" dirty="0">
              <a:effectLst/>
              <a:latin typeface="Aptos" panose="020B0004020202020204" pitchFamily="34" charset="0"/>
            </a:endParaRPr>
          </a:p>
        </p:txBody>
      </p:sp>
    </p:spTree>
    <p:extLst>
      <p:ext uri="{BB962C8B-B14F-4D97-AF65-F5344CB8AC3E}">
        <p14:creationId xmlns:p14="http://schemas.microsoft.com/office/powerpoint/2010/main" val="31403059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ruta 2">
            <a:extLst>
              <a:ext uri="{FF2B5EF4-FFF2-40B4-BE49-F238E27FC236}">
                <a16:creationId xmlns:a16="http://schemas.microsoft.com/office/drawing/2014/main" id="{4F794874-B715-EAF5-47AA-75344314DB05}"/>
              </a:ext>
            </a:extLst>
          </p:cNvPr>
          <p:cNvSpPr txBox="1"/>
          <p:nvPr/>
        </p:nvSpPr>
        <p:spPr>
          <a:xfrm>
            <a:off x="259306" y="659011"/>
            <a:ext cx="11932693" cy="3477875"/>
          </a:xfrm>
          <a:prstGeom prst="rect">
            <a:avLst/>
          </a:prstGeom>
          <a:noFill/>
        </p:spPr>
        <p:txBody>
          <a:bodyPr wrap="square">
            <a:spAutoFit/>
          </a:bodyPr>
          <a:lstStyle/>
          <a:p>
            <a:pPr marL="571500" indent="-571500">
              <a:buFont typeface="Arial" panose="020B0604020202020204" pitchFamily="34" charset="0"/>
              <a:buChar char="•"/>
            </a:pPr>
            <a:r>
              <a:rPr lang="sv-SE" sz="4400" dirty="0"/>
              <a:t>Motion till distriktet från lokalklubbar skall vara  distriktsstyrelsen   tillhanda senast 15 november</a:t>
            </a:r>
          </a:p>
          <a:p>
            <a:pPr marL="571500" indent="-571500">
              <a:buFont typeface="Arial" panose="020B0604020202020204" pitchFamily="34" charset="0"/>
              <a:buChar char="•"/>
            </a:pPr>
            <a:r>
              <a:rPr lang="sv-SE" sz="4400" dirty="0"/>
              <a:t>Kom ihåg att ansöka om Förtjänsttecken till distriktet senast 15/12</a:t>
            </a:r>
          </a:p>
          <a:p>
            <a:pPr marL="571500" indent="-571500">
              <a:buFont typeface="Arial" panose="020B0604020202020204" pitchFamily="34" charset="0"/>
              <a:buChar char="•"/>
            </a:pPr>
            <a:endParaRPr lang="sv-SE" sz="4400" dirty="0"/>
          </a:p>
        </p:txBody>
      </p:sp>
    </p:spTree>
    <p:extLst>
      <p:ext uri="{BB962C8B-B14F-4D97-AF65-F5344CB8AC3E}">
        <p14:creationId xmlns:p14="http://schemas.microsoft.com/office/powerpoint/2010/main" val="2138129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53EE4EC1-A171-FF8C-A43B-86E62C4CC159}"/>
              </a:ext>
            </a:extLst>
          </p:cNvPr>
          <p:cNvSpPr txBox="1"/>
          <p:nvPr/>
        </p:nvSpPr>
        <p:spPr>
          <a:xfrm>
            <a:off x="805218" y="1446663"/>
            <a:ext cx="9190120" cy="2123658"/>
          </a:xfrm>
          <a:prstGeom prst="rect">
            <a:avLst/>
          </a:prstGeom>
          <a:noFill/>
        </p:spPr>
        <p:txBody>
          <a:bodyPr wrap="square" rtlCol="0">
            <a:spAutoFit/>
          </a:bodyPr>
          <a:lstStyle/>
          <a:p>
            <a:pPr marL="571500" indent="-571500" algn="ctr">
              <a:buFont typeface="Arial" panose="020B0604020202020204" pitchFamily="34" charset="0"/>
              <a:buChar char="•"/>
            </a:pPr>
            <a:r>
              <a:rPr lang="sv-SE" sz="4400" dirty="0"/>
              <a:t>GRUPPDISKUSSIONER</a:t>
            </a:r>
          </a:p>
          <a:p>
            <a:pPr marL="571500" indent="-571500" algn="ctr">
              <a:buFont typeface="Arial" panose="020B0604020202020204" pitchFamily="34" charset="0"/>
              <a:buChar char="•"/>
            </a:pPr>
            <a:endParaRPr lang="sv-SE" sz="4400" dirty="0"/>
          </a:p>
          <a:p>
            <a:pPr marL="571500" indent="-571500" algn="ctr">
              <a:buFont typeface="Arial" panose="020B0604020202020204" pitchFamily="34" charset="0"/>
              <a:buChar char="•"/>
            </a:pPr>
            <a:r>
              <a:rPr lang="sv-SE" sz="4400" dirty="0"/>
              <a:t>LUNCH CA 12:00-13:00</a:t>
            </a:r>
          </a:p>
        </p:txBody>
      </p:sp>
    </p:spTree>
    <p:extLst>
      <p:ext uri="{BB962C8B-B14F-4D97-AF65-F5344CB8AC3E}">
        <p14:creationId xmlns:p14="http://schemas.microsoft.com/office/powerpoint/2010/main" val="30040601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ruta 1">
            <a:extLst>
              <a:ext uri="{FF2B5EF4-FFF2-40B4-BE49-F238E27FC236}">
                <a16:creationId xmlns:a16="http://schemas.microsoft.com/office/drawing/2014/main" id="{6752EB1C-561F-65DC-E130-D43545961C89}"/>
              </a:ext>
            </a:extLst>
          </p:cNvPr>
          <p:cNvSpPr txBox="1"/>
          <p:nvPr/>
        </p:nvSpPr>
        <p:spPr>
          <a:xfrm>
            <a:off x="930165" y="898634"/>
            <a:ext cx="10531365" cy="4524315"/>
          </a:xfrm>
          <a:prstGeom prst="rect">
            <a:avLst/>
          </a:prstGeom>
          <a:noFill/>
        </p:spPr>
        <p:txBody>
          <a:bodyPr wrap="square" rtlCol="0">
            <a:spAutoFit/>
          </a:bodyPr>
          <a:lstStyle/>
          <a:p>
            <a:pPr algn="ctr"/>
            <a:r>
              <a:rPr lang="sv-SE" sz="4800" dirty="0"/>
              <a:t>13:00 – 14:00</a:t>
            </a:r>
          </a:p>
          <a:p>
            <a:pPr algn="ctr"/>
            <a:endParaRPr lang="sv-SE" sz="4800" dirty="0"/>
          </a:p>
          <a:p>
            <a:pPr algn="ctr"/>
            <a:r>
              <a:rPr lang="sv-SE" sz="4800" dirty="0"/>
              <a:t>FORTS GRUPPDISKUSSIONER</a:t>
            </a:r>
          </a:p>
          <a:p>
            <a:pPr algn="ctr"/>
            <a:endParaRPr lang="sv-SE" sz="4800" dirty="0"/>
          </a:p>
          <a:p>
            <a:pPr algn="ctr"/>
            <a:r>
              <a:rPr lang="sv-SE" sz="4800" dirty="0"/>
              <a:t>14:00-14:30</a:t>
            </a:r>
          </a:p>
          <a:p>
            <a:pPr algn="ctr"/>
            <a:r>
              <a:rPr lang="sv-SE" sz="4800" dirty="0"/>
              <a:t>FIKA</a:t>
            </a:r>
          </a:p>
        </p:txBody>
      </p:sp>
    </p:spTree>
    <p:extLst>
      <p:ext uri="{BB962C8B-B14F-4D97-AF65-F5344CB8AC3E}">
        <p14:creationId xmlns:p14="http://schemas.microsoft.com/office/powerpoint/2010/main" val="4243271537"/>
      </p:ext>
    </p:extLst>
  </p:cSld>
  <p:clrMapOvr>
    <a:masterClrMapping/>
  </p:clrMapOvr>
</p:sld>
</file>

<file path=ppt/theme/theme1.xml><?xml version="1.0" encoding="utf-8"?>
<a:theme xmlns:a="http://schemas.openxmlformats.org/drawingml/2006/main" name="Djup">
  <a:themeElements>
    <a:clrScheme name="Djup">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jup">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jup">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TM04033923[[fn=Djup]]</Template>
  <TotalTime>1520</TotalTime>
  <Words>665</Words>
  <Application>Microsoft Office PowerPoint</Application>
  <PresentationFormat>Bredbild</PresentationFormat>
  <Paragraphs>113</Paragraphs>
  <Slides>16</Slides>
  <Notes>15</Notes>
  <HiddenSlides>0</HiddenSlides>
  <MMClips>0</MMClips>
  <ScaleCrop>false</ScaleCrop>
  <HeadingPairs>
    <vt:vector size="6" baseType="variant">
      <vt:variant>
        <vt:lpstr>Använt teckensnitt</vt:lpstr>
      </vt:variant>
      <vt:variant>
        <vt:i4>5</vt:i4>
      </vt:variant>
      <vt:variant>
        <vt:lpstr>Tema</vt:lpstr>
      </vt:variant>
      <vt:variant>
        <vt:i4>1</vt:i4>
      </vt:variant>
      <vt:variant>
        <vt:lpstr>Bildrubriker</vt:lpstr>
      </vt:variant>
      <vt:variant>
        <vt:i4>16</vt:i4>
      </vt:variant>
    </vt:vector>
  </HeadingPairs>
  <TitlesOfParts>
    <vt:vector size="22" baseType="lpstr">
      <vt:lpstr>Aptos</vt:lpstr>
      <vt:lpstr>Aptos Light</vt:lpstr>
      <vt:lpstr>Arial</vt:lpstr>
      <vt:lpstr>Calibri</vt:lpstr>
      <vt:lpstr>Corbel</vt:lpstr>
      <vt:lpstr>Djup</vt:lpstr>
      <vt:lpstr>PowerPoint-presentation</vt:lpstr>
      <vt:lpstr>Vika är vi</vt:lpstr>
      <vt:lpstr>PowerPoint-presentation</vt:lpstr>
      <vt:lpstr>PowerPoint-presentation</vt:lpstr>
      <vt:lpstr>PowerPoint-presentation</vt:lpstr>
      <vt:lpstr>PowerPoint-presentation</vt:lpstr>
      <vt:lpstr>PowerPoint-presentation</vt:lpstr>
      <vt:lpstr>PowerPoint-presentation</vt:lpstr>
      <vt:lpstr>PowerPoint-presentation</vt:lpstr>
      <vt:lpstr>PowerPoint-presentation</vt:lpstr>
      <vt:lpstr>SM Bruks och mondioring har arrangerats här </vt:lpstr>
      <vt:lpstr>     REGELREVIDERING BRUKS FÖRSLAG TILL tas@sbkmellannorrland.org  senast 17/11 Övriga grenar finns möjlighet att skicka direkt till SBK senast 31/12</vt:lpstr>
      <vt:lpstr>Linda informerar om  att  ingen  fakturering av medlemsavgifter kommer att ske för kvartal 4</vt:lpstr>
      <vt:lpstr>ÖNSKEMÅL FUNKTIONÄRSUTBILDNINGAR 2025 FORMULÄR  KOMMER  TILL KLUBBARNA  Distriktet har för avsikt att subventionera funktionärsutbildningar under 2025. Viktigt att alla klubbar svarar på enkäten för bästa möjliga planering </vt:lpstr>
      <vt:lpstr>INFO DISTRIKTETS VALBEREDNING  ÅRSMÖTE 2025 FYSISKT ELLER DIGITALT?   Mötet landar i att årsmötet skall vara fysiskt, prel i Ånge 23/3 </vt:lpstr>
      <vt:lpstr>TACK FÖR IDAG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Anki</dc:creator>
  <cp:lastModifiedBy>Lilian Berglund</cp:lastModifiedBy>
  <cp:revision>44</cp:revision>
  <cp:lastPrinted>2022-10-28T15:16:22Z</cp:lastPrinted>
  <dcterms:created xsi:type="dcterms:W3CDTF">2021-11-18T09:39:21Z</dcterms:created>
  <dcterms:modified xsi:type="dcterms:W3CDTF">2024-10-16T08:54:57Z</dcterms:modified>
</cp:coreProperties>
</file>